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1" r:id="rId2"/>
    <p:sldId id="275" r:id="rId3"/>
    <p:sldId id="283" r:id="rId4"/>
    <p:sldId id="284" r:id="rId5"/>
    <p:sldId id="277" r:id="rId6"/>
    <p:sldId id="285" r:id="rId7"/>
    <p:sldId id="280" r:id="rId8"/>
    <p:sldId id="267" r:id="rId9"/>
    <p:sldId id="268" r:id="rId10"/>
    <p:sldId id="269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BBFF"/>
    <a:srgbClr val="3399FF"/>
    <a:srgbClr val="66CCFF"/>
    <a:srgbClr val="00CCFF"/>
    <a:srgbClr val="CCFFCC"/>
    <a:srgbClr val="CCFF99"/>
    <a:srgbClr val="33CC33"/>
    <a:srgbClr val="CCECFF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7969" autoAdjust="0"/>
  </p:normalViewPr>
  <p:slideViewPr>
    <p:cSldViewPr snapToGrid="0">
      <p:cViewPr varScale="1">
        <p:scale>
          <a:sx n="88" d="100"/>
          <a:sy n="88" d="100"/>
        </p:scale>
        <p:origin x="953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248FF-F378-497E-A2CF-53F8D52BD28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50BFA-D6CC-4DE2-B498-4DD88FC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77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B1FA0-909F-462F-A876-9CA9B072C37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2B5CC-1D12-46A9-B23A-1D5B839D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1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232D-E412-D34B-872D-6889409B0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B5CC-1D12-46A9-B23A-1D5B839D1F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4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25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41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516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516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94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3617" y="690563"/>
            <a:ext cx="9448800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>
              <a:spcBef>
                <a:spcPct val="0"/>
              </a:spcBef>
              <a:defRPr/>
            </a:pP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0972801" y="6477000"/>
            <a:ext cx="977900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>
              <a:defRPr/>
            </a:pPr>
            <a:fld id="{2319E692-DD74-42DF-9B79-D53F7D93F185}" type="slidenum">
              <a:rPr lang="en-US" sz="1200" smtClean="0">
                <a:solidFill>
                  <a:prstClr val="black">
                    <a:tint val="95000"/>
                  </a:prst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25975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480"/>
              </a:spcBef>
              <a:defRPr sz="2000"/>
            </a:lvl2pPr>
            <a:lvl3pPr>
              <a:defRPr sz="1800"/>
            </a:lvl3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8000" y="152400"/>
            <a:ext cx="11176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EB6C-B86C-42C2-BBB0-1DDE0002834B}" type="datetime3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24 September 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8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3617" y="690563"/>
            <a:ext cx="9448800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>
              <a:spcBef>
                <a:spcPct val="0"/>
              </a:spcBef>
              <a:defRPr/>
            </a:pP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0972801" y="6477000"/>
            <a:ext cx="977900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>
              <a:defRPr/>
            </a:pPr>
            <a:fld id="{2319E692-DD74-42DF-9B79-D53F7D93F185}" type="slidenum">
              <a:rPr lang="en-US" sz="1200" smtClean="0">
                <a:solidFill>
                  <a:prstClr val="black">
                    <a:tint val="95000"/>
                  </a:prst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25975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480"/>
              </a:spcBef>
              <a:defRPr sz="2000"/>
            </a:lvl2pPr>
            <a:lvl3pPr>
              <a:defRPr sz="1800"/>
            </a:lvl3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8000" y="152400"/>
            <a:ext cx="11176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EB6C-B86C-42C2-BBB0-1DDE0002834B}" type="datetime3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24 September 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86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3617" y="690563"/>
            <a:ext cx="9448800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>
              <a:spcBef>
                <a:spcPct val="0"/>
              </a:spcBef>
              <a:defRPr/>
            </a:pP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0972801" y="6477000"/>
            <a:ext cx="977900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>
              <a:defRPr/>
            </a:pPr>
            <a:fld id="{2319E692-DD74-42DF-9B79-D53F7D93F185}" type="slidenum">
              <a:rPr lang="en-US" sz="1200" smtClean="0">
                <a:solidFill>
                  <a:prstClr val="black">
                    <a:tint val="95000"/>
                  </a:prst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25975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480"/>
              </a:spcBef>
              <a:defRPr sz="2000"/>
            </a:lvl2pPr>
            <a:lvl3pPr>
              <a:defRPr sz="1800"/>
            </a:lvl3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8000" y="152400"/>
            <a:ext cx="11176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EB6C-B86C-42C2-BBB0-1DDE0002834B}" type="datetime3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24 September 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73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12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81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59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2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93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55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10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274638"/>
            <a:ext cx="955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600200"/>
            <a:ext cx="9550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38864"/>
            <a:ext cx="1220681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94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  <p:sldLayoutId id="214748367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vicelearning.org/filemanager/down-load/HEdSurveyRel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7" y="1660168"/>
            <a:ext cx="10363200" cy="1470025"/>
          </a:xfrm>
        </p:spPr>
        <p:txBody>
          <a:bodyPr/>
          <a:lstStyle/>
          <a:p>
            <a:r>
              <a:rPr lang="en-US" dirty="0"/>
              <a:t>Assessing Student Civic Learning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479" y="3712947"/>
            <a:ext cx="8534400" cy="1752600"/>
          </a:xfrm>
        </p:spPr>
        <p:txBody>
          <a:bodyPr/>
          <a:lstStyle/>
          <a:p>
            <a:r>
              <a:rPr lang="en-US" dirty="0"/>
              <a:t>Bristol Community College</a:t>
            </a:r>
          </a:p>
          <a:p>
            <a:r>
              <a:rPr lang="en-US" dirty="0"/>
              <a:t>Suzanne M. Buglione, Ed.D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3077857"/>
            <a:ext cx="4476118" cy="29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Civic Learning Student Comments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625975"/>
          </a:xfrm>
        </p:spPr>
        <p:txBody>
          <a:bodyPr/>
          <a:lstStyle/>
          <a:p>
            <a:r>
              <a:rPr lang="en-US" sz="2200" dirty="0"/>
              <a:t>Helping others impacts the world and makes you a part of something bigger than yourself.</a:t>
            </a:r>
          </a:p>
          <a:p>
            <a:r>
              <a:rPr lang="en-US" sz="2200" dirty="0"/>
              <a:t>I don't think anything could have helped me understand the United States Government more than working with the Charter Review board and of course having a teacher that is so involved in every aspect of Government helped tremendously!</a:t>
            </a:r>
          </a:p>
          <a:p>
            <a:r>
              <a:rPr lang="en-US" sz="2200" dirty="0"/>
              <a:t>It should be there's a lot of people who are uneducated about the serious things going on in our country</a:t>
            </a:r>
          </a:p>
          <a:p>
            <a:r>
              <a:rPr lang="en-US" sz="2200" dirty="0"/>
              <a:t>It made me realize what is most important in my life and how to get involved in helping others in need.</a:t>
            </a:r>
          </a:p>
          <a:p>
            <a:r>
              <a:rPr lang="en-US" sz="2200" dirty="0"/>
              <a:t>Because I learned about things that I used to see every day but did not realize how important it 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7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352" y="4164106"/>
            <a:ext cx="7041777" cy="17526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41670" y="274638"/>
            <a:ext cx="955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r>
              <a:rPr lang="en-US" b="1" kern="0" dirty="0">
                <a:solidFill>
                  <a:srgbClr val="00B050"/>
                </a:solidFill>
              </a:rPr>
              <a:t>Assessment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646" y="1417638"/>
            <a:ext cx="5728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Data sharing: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Faculty Forum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College Administration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Program Development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77" y="2259106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1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670" y="274638"/>
            <a:ext cx="955040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6" y="2622174"/>
            <a:ext cx="5681480" cy="3169025"/>
          </a:xfrm>
        </p:spPr>
        <p:txBody>
          <a:bodyPr/>
          <a:lstStyle/>
          <a:p>
            <a:r>
              <a:rPr lang="en-US" dirty="0"/>
              <a:t>Quantitative Data Collection – courses, students, faculty, persistence, retention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Impact Data Collection –     pre and post surveys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62" y="2622175"/>
            <a:ext cx="5183843" cy="3455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H="1" flipV="1">
            <a:off x="463826" y="1556300"/>
            <a:ext cx="8673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Course-level by faculty based on SLOs</a:t>
            </a:r>
          </a:p>
        </p:txBody>
      </p:sp>
    </p:spTree>
    <p:extLst>
      <p:ext uri="{BB962C8B-B14F-4D97-AF65-F5344CB8AC3E}">
        <p14:creationId xmlns:p14="http://schemas.microsoft.com/office/powerpoint/2010/main" val="23906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670" y="274638"/>
            <a:ext cx="955040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14" y="1317812"/>
            <a:ext cx="11118574" cy="4464424"/>
          </a:xfrm>
        </p:spPr>
        <p:txBody>
          <a:bodyPr/>
          <a:lstStyle/>
          <a:p>
            <a:r>
              <a:rPr lang="en-US" dirty="0"/>
              <a:t>Course-level by faculty based on SLOs</a:t>
            </a:r>
          </a:p>
          <a:p>
            <a:pPr lvl="1"/>
            <a:r>
              <a:rPr lang="en-US" dirty="0"/>
              <a:t>Educational Effectiveness SLO subcommittee review</a:t>
            </a:r>
          </a:p>
          <a:p>
            <a:pPr lvl="1"/>
            <a:r>
              <a:rPr lang="en-US" dirty="0"/>
              <a:t>Course design based on SLOs</a:t>
            </a:r>
          </a:p>
          <a:p>
            <a:pPr lvl="1"/>
            <a:r>
              <a:rPr lang="en-US" dirty="0"/>
              <a:t>Course assessments based on SLOs</a:t>
            </a:r>
          </a:p>
          <a:p>
            <a:pPr lvl="1"/>
            <a:r>
              <a:rPr lang="en-US" dirty="0"/>
              <a:t>At least one reflective assessment – promote more, brief assessments at intervals </a:t>
            </a:r>
          </a:p>
          <a:p>
            <a:pPr lvl="2"/>
            <a:r>
              <a:rPr lang="en-US" dirty="0"/>
              <a:t>Discussion boards</a:t>
            </a:r>
          </a:p>
          <a:p>
            <a:pPr lvl="2"/>
            <a:r>
              <a:rPr lang="en-US" dirty="0"/>
              <a:t>Group discussions &amp; Report backs</a:t>
            </a:r>
          </a:p>
          <a:p>
            <a:pPr lvl="2"/>
            <a:r>
              <a:rPr lang="en-US" dirty="0"/>
              <a:t>One-Minute papers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5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670" y="274638"/>
            <a:ext cx="955040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6" y="1600200"/>
            <a:ext cx="11118574" cy="4191000"/>
          </a:xfrm>
        </p:spPr>
        <p:txBody>
          <a:bodyPr/>
          <a:lstStyle/>
          <a:p>
            <a:r>
              <a:rPr lang="en-US" dirty="0"/>
              <a:t>Quantitative Data Collection</a:t>
            </a:r>
          </a:p>
          <a:p>
            <a:pPr lvl="1"/>
            <a:r>
              <a:rPr lang="en-US" dirty="0"/>
              <a:t>Courses flagged by Registrar</a:t>
            </a:r>
          </a:p>
          <a:p>
            <a:pPr lvl="1"/>
            <a:r>
              <a:rPr lang="en-US" dirty="0"/>
              <a:t>Data pulls: # students, # faculty</a:t>
            </a:r>
          </a:p>
          <a:p>
            <a:pPr lvl="1"/>
            <a:r>
              <a:rPr lang="en-US" dirty="0"/>
              <a:t>Persistence (84% as compared to 71%) calculated from one semester to another</a:t>
            </a:r>
          </a:p>
          <a:p>
            <a:pPr lvl="1"/>
            <a:r>
              <a:rPr lang="en-US" dirty="0"/>
              <a:t>Retention calculated from Fall-to-Fall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8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07" y="369405"/>
            <a:ext cx="9550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All Service-Learning Courses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74462" y="1802849"/>
            <a:ext cx="1603330" cy="639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Fall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74462" y="2690260"/>
            <a:ext cx="5386917" cy="3951288"/>
          </a:xfrm>
        </p:spPr>
        <p:txBody>
          <a:bodyPr/>
          <a:lstStyle/>
          <a:p>
            <a:r>
              <a:rPr lang="en-US" dirty="0"/>
              <a:t>25 Sections</a:t>
            </a:r>
          </a:p>
          <a:p>
            <a:pPr lvl="1"/>
            <a:r>
              <a:rPr lang="en-US" dirty="0"/>
              <a:t>6 CLER</a:t>
            </a:r>
          </a:p>
          <a:p>
            <a:r>
              <a:rPr lang="en-US" dirty="0"/>
              <a:t>21 Faculty</a:t>
            </a:r>
          </a:p>
          <a:p>
            <a:pPr lvl="1"/>
            <a:r>
              <a:rPr lang="en-US" dirty="0"/>
              <a:t>6 CLER</a:t>
            </a:r>
          </a:p>
          <a:p>
            <a:r>
              <a:rPr lang="en-US" dirty="0"/>
              <a:t>362 Students</a:t>
            </a:r>
          </a:p>
          <a:p>
            <a:pPr lvl="1"/>
            <a:r>
              <a:rPr lang="en-US" dirty="0"/>
              <a:t>86 CLER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80943" y="1802849"/>
            <a:ext cx="1901595" cy="639762"/>
          </a:xfrm>
        </p:spPr>
        <p:txBody>
          <a:bodyPr/>
          <a:lstStyle/>
          <a:p>
            <a:r>
              <a:rPr lang="en-US" dirty="0"/>
              <a:t>Spring 2016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80943" y="2690260"/>
            <a:ext cx="5389033" cy="3951288"/>
          </a:xfrm>
        </p:spPr>
        <p:txBody>
          <a:bodyPr/>
          <a:lstStyle/>
          <a:p>
            <a:r>
              <a:rPr lang="en-US" dirty="0"/>
              <a:t>22 Sections</a:t>
            </a:r>
          </a:p>
          <a:p>
            <a:pPr lvl="1"/>
            <a:r>
              <a:rPr lang="en-US" dirty="0"/>
              <a:t>5 CLER</a:t>
            </a:r>
          </a:p>
          <a:p>
            <a:r>
              <a:rPr lang="en-US" dirty="0"/>
              <a:t>18 Faculty</a:t>
            </a:r>
          </a:p>
          <a:p>
            <a:pPr lvl="1"/>
            <a:r>
              <a:rPr lang="en-US" dirty="0"/>
              <a:t>5 CLER</a:t>
            </a:r>
          </a:p>
          <a:p>
            <a:r>
              <a:rPr lang="en-US" dirty="0"/>
              <a:t>303 Students</a:t>
            </a:r>
          </a:p>
          <a:p>
            <a:pPr lvl="1"/>
            <a:r>
              <a:rPr lang="en-US" dirty="0"/>
              <a:t>58 CLER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68328"/>
              </p:ext>
            </p:extLst>
          </p:nvPr>
        </p:nvGraphicFramePr>
        <p:xfrm>
          <a:off x="2438400" y="1987826"/>
          <a:ext cx="7447722" cy="3220278"/>
        </p:xfrm>
        <a:graphic>
          <a:graphicData uri="http://schemas.openxmlformats.org/drawingml/2006/table">
            <a:tbl>
              <a:tblPr/>
              <a:tblGrid>
                <a:gridCol w="744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02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>
            <a:endCxn id="10" idx="2"/>
          </p:cNvCxnSpPr>
          <p:nvPr/>
        </p:nvCxnSpPr>
        <p:spPr>
          <a:xfrm>
            <a:off x="6149009" y="1987826"/>
            <a:ext cx="13252" cy="32202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19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670" y="274638"/>
            <a:ext cx="955040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6" y="1600200"/>
            <a:ext cx="11118574" cy="4191000"/>
          </a:xfrm>
        </p:spPr>
        <p:txBody>
          <a:bodyPr/>
          <a:lstStyle/>
          <a:p>
            <a:r>
              <a:rPr lang="en-US" dirty="0"/>
              <a:t>Impact Data Collection – pre and post surveys</a:t>
            </a:r>
          </a:p>
          <a:p>
            <a:pPr lvl="1"/>
            <a:r>
              <a:rPr lang="en-US" dirty="0"/>
              <a:t>Diaz-Gallegos, D., </a:t>
            </a:r>
            <a:r>
              <a:rPr lang="en-US" dirty="0" err="1"/>
              <a:t>Furco</a:t>
            </a:r>
            <a:r>
              <a:rPr lang="en-US" dirty="0"/>
              <a:t>, A., &amp; Yamada, H. (1990). Higher education service learning surveys. Retrieved from </a:t>
            </a:r>
            <a:r>
              <a:rPr lang="en-US" dirty="0">
                <a:hlinkClick r:id="rId2"/>
              </a:rPr>
              <a:t>http://www.servicelearning.org/filemanager/down-load/HEdSurveyRel.pdf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Two intervals in the semester – paper or electronic</a:t>
            </a:r>
          </a:p>
          <a:p>
            <a:pPr lvl="2"/>
            <a:r>
              <a:rPr lang="en-US" dirty="0"/>
              <a:t>Limitations in response rate</a:t>
            </a:r>
          </a:p>
          <a:p>
            <a:pPr lvl="1"/>
            <a:r>
              <a:rPr lang="en-US" dirty="0"/>
              <a:t>Measures Academic, Career, Personal, Volunteerism/Civic Engagement</a:t>
            </a:r>
          </a:p>
        </p:txBody>
      </p:sp>
    </p:spTree>
    <p:extLst>
      <p:ext uri="{BB962C8B-B14F-4D97-AF65-F5344CB8AC3E}">
        <p14:creationId xmlns:p14="http://schemas.microsoft.com/office/powerpoint/2010/main" val="183432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717" y="22319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2595" y="19726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37826" y="46726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821529"/>
              </p:ext>
            </p:extLst>
          </p:nvPr>
        </p:nvGraphicFramePr>
        <p:xfrm>
          <a:off x="-1" y="1288001"/>
          <a:ext cx="12192001" cy="480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3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017">
                <a:tc>
                  <a:txBody>
                    <a:bodyPr/>
                    <a:lstStyle/>
                    <a:p>
                      <a:r>
                        <a:rPr lang="en-US" sz="1400" dirty="0"/>
                        <a:t>Volunteerism/Civic Engagement</a:t>
                      </a: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 Positive</a:t>
                      </a:r>
                    </a:p>
                  </a:txBody>
                  <a:tcPr marL="12700" marR="12700" marT="12700" marB="0" anchor="b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 Positive</a:t>
                      </a:r>
                    </a:p>
                  </a:txBody>
                  <a:tcPr marL="12700" marR="12700" marT="12700" marB="0" anchor="b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CHG</a:t>
                      </a:r>
                    </a:p>
                  </a:txBody>
                  <a:tcPr marL="12700" marR="12700" marT="12700" marB="0" anchor="b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feel that I can have a positive impact on local social problems. 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75.38%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84.61%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12.24%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99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 I </a:t>
                      </a:r>
                      <a:r>
                        <a:rPr lang="en-US" sz="1600" b="1" dirty="0">
                          <a:latin typeface="Calibri" panose="020F0502020204030204" pitchFamily="34" charset="0"/>
                        </a:rPr>
                        <a:t>plan to improve my neighborhood in the near future.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70.76%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17.94%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17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C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areer</a:t>
                      </a:r>
                    </a:p>
                  </a:txBody>
                  <a:tcPr marL="12700" marR="12700" marT="12700" marB="0" anchor="b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 Positive</a:t>
                      </a:r>
                    </a:p>
                  </a:txBody>
                  <a:tcPr marL="12700" marR="12700" marT="12700" marB="0" anchor="b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 Positive</a:t>
                      </a:r>
                    </a:p>
                  </a:txBody>
                  <a:tcPr marL="12700" marR="12700" marT="12700" marB="0" anchor="b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CHG</a:t>
                      </a:r>
                    </a:p>
                  </a:txBody>
                  <a:tcPr marL="12700" marR="12700" marT="12700" marB="0" anchor="b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have definite career plans.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73.84%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83.07%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12.5%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202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It is important to find a career that directly benefits others.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</a:rPr>
                        <a:t>92.30%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</a:rPr>
                        <a:t>15.38%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01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 Positive</a:t>
                      </a:r>
                    </a:p>
                  </a:txBody>
                  <a:tcPr marL="12700" marR="12700" marT="12700" marB="0" anchor="b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 Positive</a:t>
                      </a:r>
                    </a:p>
                  </a:txBody>
                  <a:tcPr marL="12700" marR="12700" marT="12700" marB="0" anchor="b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CHG</a:t>
                      </a:r>
                    </a:p>
                  </a:txBody>
                  <a:tcPr marL="12700" marR="12700" marT="12700" marB="0" anchor="b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01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What happens to me is my own doing.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</a:rPr>
                        <a:t>78.46%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</a:rPr>
                        <a:t>92.30%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</a:rPr>
                        <a:t>17.64%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202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I feel that I have little control over the things that happen to me.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</a:rPr>
                        <a:t>83.07%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</a:rPr>
                        <a:t>61.53%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-25.92%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3202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The extent of my achievement is often determined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by chance.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</a:rPr>
                        <a:t>66.16%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</a:rPr>
                        <a:t>58.46%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-11.62%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320799" y="128500"/>
            <a:ext cx="955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r>
              <a:rPr lang="en-US" b="1" kern="0" dirty="0">
                <a:solidFill>
                  <a:srgbClr val="00B050"/>
                </a:solidFill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82599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28% of CLER students responded</a:t>
            </a:r>
          </a:p>
          <a:p>
            <a:r>
              <a:rPr lang="en-US" dirty="0"/>
              <a:t>Focus on changes 10%+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64108"/>
              </p:ext>
            </p:extLst>
          </p:nvPr>
        </p:nvGraphicFramePr>
        <p:xfrm>
          <a:off x="1054536" y="2801620"/>
          <a:ext cx="9823670" cy="2656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4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 you plan to continue your service with this agency?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you intend to continue to serve your community in the future?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Did your participation in the service component enhance your understanding of the course material?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expected to have a positive experience with my Service-Learning.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Did the service-learning component of this course meet your expectations?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61%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70%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91%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 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541670" y="274638"/>
            <a:ext cx="955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r>
              <a:rPr lang="en-US" b="1" kern="0" dirty="0">
                <a:solidFill>
                  <a:srgbClr val="00B050"/>
                </a:solidFill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21527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08116"/>
            <a:ext cx="10972800" cy="5151437"/>
          </a:xfrm>
        </p:spPr>
        <p:txBody>
          <a:bodyPr/>
          <a:lstStyle/>
          <a:p>
            <a:r>
              <a:rPr lang="en-US" dirty="0"/>
              <a:t>I think it was good to volunteer and every class should have this</a:t>
            </a:r>
          </a:p>
          <a:p>
            <a:r>
              <a:rPr lang="en-US" dirty="0"/>
              <a:t>Hands on experience helped me learn more about my community</a:t>
            </a:r>
          </a:p>
          <a:p>
            <a:r>
              <a:rPr lang="en-US" dirty="0"/>
              <a:t>I didn't expect to get as much out of it as I did.</a:t>
            </a:r>
          </a:p>
          <a:p>
            <a:r>
              <a:rPr lang="en-US" dirty="0"/>
              <a:t>I was very pleased with my service learning component, I met great people and discovered the true meaning of giving my free time to others in need.</a:t>
            </a:r>
          </a:p>
          <a:p>
            <a:r>
              <a:rPr lang="en-US" dirty="0"/>
              <a:t>It linked the issues of poverty that are dealt with today back to the same struggles the poor dealt with during the civil war.</a:t>
            </a:r>
          </a:p>
          <a:p>
            <a:r>
              <a:rPr lang="en-US" dirty="0"/>
              <a:t>It was very fulfilling. it gave me a purpose in the community and made me feel important. I learned a lot in all of my service learning projects.</a:t>
            </a:r>
          </a:p>
          <a:p>
            <a:r>
              <a:rPr lang="en-US" dirty="0"/>
              <a:t>Because </a:t>
            </a:r>
            <a:r>
              <a:rPr lang="en-US" dirty="0" err="1"/>
              <a:t>i</a:t>
            </a:r>
            <a:r>
              <a:rPr lang="en-US" dirty="0"/>
              <a:t> now </a:t>
            </a:r>
            <a:r>
              <a:rPr lang="en-US" dirty="0" err="1"/>
              <a:t>i</a:t>
            </a:r>
            <a:r>
              <a:rPr lang="en-US" dirty="0"/>
              <a:t> have a better understanding about my town and makes me want to experience some more new things.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55105"/>
            <a:ext cx="10972800" cy="59615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Civic Learning Student Comments</a:t>
            </a:r>
          </a:p>
        </p:txBody>
      </p:sp>
    </p:spTree>
    <p:extLst>
      <p:ext uri="{BB962C8B-B14F-4D97-AF65-F5344CB8AC3E}">
        <p14:creationId xmlns:p14="http://schemas.microsoft.com/office/powerpoint/2010/main" val="778805984"/>
      </p:ext>
    </p:extLst>
  </p:cSld>
  <p:clrMapOvr>
    <a:masterClrMapping/>
  </p:clrMapOvr>
</p:sld>
</file>

<file path=ppt/theme/theme1.xml><?xml version="1.0" encoding="utf-8"?>
<a:theme xmlns:a="http://schemas.openxmlformats.org/drawingml/2006/main" name="BCC_Tmpl_Ba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334</TotalTime>
  <Words>751</Words>
  <Application>Microsoft Office PowerPoint</Application>
  <PresentationFormat>Widescreen</PresentationFormat>
  <Paragraphs>128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BCC_Tmpl_Bar</vt:lpstr>
      <vt:lpstr>Assessing Student Civic Learning Outcomes</vt:lpstr>
      <vt:lpstr>Assessment</vt:lpstr>
      <vt:lpstr>Assessment</vt:lpstr>
      <vt:lpstr>Assessment</vt:lpstr>
      <vt:lpstr>All Service-Learning Courses</vt:lpstr>
      <vt:lpstr>Assessment</vt:lpstr>
      <vt:lpstr>PowerPoint Presentation</vt:lpstr>
      <vt:lpstr>PowerPoint Presentation</vt:lpstr>
      <vt:lpstr>Civic Learning Student Comments</vt:lpstr>
      <vt:lpstr>Civic Learning Student Comments</vt:lpstr>
      <vt:lpstr>PowerPoint Presentation</vt:lpstr>
    </vt:vector>
  </TitlesOfParts>
  <Company>Bristol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Schnapp, Karl</dc:creator>
  <cp:lastModifiedBy>Chadha, Suchita (DHE)</cp:lastModifiedBy>
  <cp:revision>43</cp:revision>
  <dcterms:created xsi:type="dcterms:W3CDTF">2016-05-19T18:41:21Z</dcterms:created>
  <dcterms:modified xsi:type="dcterms:W3CDTF">2018-09-24T15:07:56Z</dcterms:modified>
</cp:coreProperties>
</file>